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5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6681A-2296-4062-A962-92F9D0B8A9BA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A724F-00F2-44E2-8044-89119517F6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792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3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5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5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1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1/27/2026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3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0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5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暗い, 座る, 光, 明かり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C45B246-A100-58FD-3EDB-597695C933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fld id="{E31BA835-12AC-4E8F-955A-EA3F4DE2791F}" type="datetime1">
              <a:rPr lang="en-US" smtClean="0"/>
              <a:pPr/>
              <a:t>1/27/2026</a:t>
            </a:fld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</a:lstStyle>
          <a:p>
            <a:fld id="{87E7843D-FF13-4365-9478-9625B70A2705}" type="slidenum">
              <a:rPr lang="en-US" smtClean="0"/>
              <a:pPr/>
              <a:t>‹#›</a:t>
            </a:fld>
            <a:endParaRPr lang="en-US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29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cap="none" spc="130" baseline="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bg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A701A9-CE65-79E0-37C5-667011DA5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763" y="356420"/>
            <a:ext cx="8027544" cy="96012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kumimoji="1" lang="en-US" altLang="ja-JP" sz="9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PORTFORIO</a:t>
            </a:r>
            <a:endParaRPr kumimoji="1" lang="ja-JP" altLang="en-US" sz="96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図 5" descr="暗い, 座る, 光, 明かり が含まれている画像">
            <a:extLst>
              <a:ext uri="{FF2B5EF4-FFF2-40B4-BE49-F238E27FC236}">
                <a16:creationId xmlns:a16="http://schemas.microsoft.com/office/drawing/2014/main" id="{B6ABAB0E-F532-C3DB-932E-F8B3E620CA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8" name="図 7" descr="草の上に横たわっている男性&#10;&#10;AI 生成コンテンツは誤りを含む可能性があります。">
            <a:extLst>
              <a:ext uri="{FF2B5EF4-FFF2-40B4-BE49-F238E27FC236}">
                <a16:creationId xmlns:a16="http://schemas.microsoft.com/office/drawing/2014/main" id="{4C59928C-FA01-EE23-6CFC-F2C968CAE0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92" t="28758" b="9991"/>
          <a:stretch>
            <a:fillRect/>
          </a:stretch>
        </p:blipFill>
        <p:spPr>
          <a:xfrm rot="777619">
            <a:off x="3660972" y="2069425"/>
            <a:ext cx="7498831" cy="42005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FB45BE4-2690-270D-46A1-FC9247D5D11B}"/>
              </a:ext>
            </a:extLst>
          </p:cNvPr>
          <p:cNvSpPr txBox="1"/>
          <p:nvPr/>
        </p:nvSpPr>
        <p:spPr>
          <a:xfrm>
            <a:off x="276140" y="199380"/>
            <a:ext cx="7369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PORTFORIO</a:t>
            </a:r>
            <a:endParaRPr kumimoji="1" lang="ja-JP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B2C035F-A2E6-88FE-2984-CDC4D6E0B690}"/>
              </a:ext>
            </a:extLst>
          </p:cNvPr>
          <p:cNvSpPr/>
          <p:nvPr/>
        </p:nvSpPr>
        <p:spPr>
          <a:xfrm>
            <a:off x="2829286" y="1596039"/>
            <a:ext cx="955040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所属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153DFAF-78E0-8027-A017-89FD8842C669}"/>
              </a:ext>
            </a:extLst>
          </p:cNvPr>
          <p:cNvSpPr/>
          <p:nvPr/>
        </p:nvSpPr>
        <p:spPr>
          <a:xfrm>
            <a:off x="2829286" y="1015111"/>
            <a:ext cx="955040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名前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A9AA3B-0B42-84FE-2972-0C44E96FD56E}"/>
              </a:ext>
            </a:extLst>
          </p:cNvPr>
          <p:cNvSpPr txBox="1"/>
          <p:nvPr/>
        </p:nvSpPr>
        <p:spPr>
          <a:xfrm>
            <a:off x="3900073" y="849659"/>
            <a:ext cx="7381592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bg1"/>
                </a:solidFill>
              </a:rPr>
              <a:t>西口 煌大</a:t>
            </a:r>
            <a:r>
              <a:rPr kumimoji="1" lang="ja-JP" altLang="en-US" sz="2400" dirty="0">
                <a:solidFill>
                  <a:schemeClr val="bg1"/>
                </a:solidFill>
              </a:rPr>
              <a:t>    </a:t>
            </a:r>
            <a:r>
              <a:rPr kumimoji="1" lang="en-US" altLang="ja-JP" sz="2000" dirty="0">
                <a:solidFill>
                  <a:schemeClr val="bg1"/>
                </a:solidFill>
              </a:rPr>
              <a:t>2004.11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dirty="0">
                <a:solidFill>
                  <a:schemeClr val="bg1"/>
                </a:solidFill>
              </a:rPr>
              <a:t>HAL</a:t>
            </a:r>
            <a:r>
              <a:rPr kumimoji="1" lang="ja-JP" altLang="en-US" sz="2000" dirty="0">
                <a:solidFill>
                  <a:schemeClr val="bg1"/>
                </a:solidFill>
              </a:rPr>
              <a:t>大阪 </a:t>
            </a:r>
            <a:r>
              <a:rPr lang="ja-JP" altLang="ja-JP" sz="2000" dirty="0">
                <a:solidFill>
                  <a:schemeClr val="bg1"/>
                </a:solidFill>
              </a:rPr>
              <a:t>ゲーム４年制</a:t>
            </a:r>
            <a:r>
              <a:rPr lang="en-US" altLang="ja-JP" sz="2000" dirty="0">
                <a:solidFill>
                  <a:schemeClr val="bg1"/>
                </a:solidFill>
              </a:rPr>
              <a:t> </a:t>
            </a:r>
            <a:r>
              <a:rPr lang="ja-JP" altLang="ja-JP" sz="2000" dirty="0">
                <a:solidFill>
                  <a:schemeClr val="bg1"/>
                </a:solidFill>
              </a:rPr>
              <a:t>ゲームプログラマー専攻</a:t>
            </a:r>
            <a:r>
              <a:rPr lang="en-US" altLang="ja-JP" sz="2000" dirty="0">
                <a:solidFill>
                  <a:schemeClr val="bg1"/>
                </a:solidFill>
              </a:rPr>
              <a:t> 3</a:t>
            </a:r>
            <a:r>
              <a:rPr lang="ja-JP" altLang="en-US" sz="2000" dirty="0">
                <a:solidFill>
                  <a:schemeClr val="bg1"/>
                </a:solidFill>
              </a:rPr>
              <a:t>年</a:t>
            </a:r>
            <a:endParaRPr kumimoji="1"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1D76C92-AC15-B255-4278-A4C9299A6EC9}"/>
              </a:ext>
            </a:extLst>
          </p:cNvPr>
          <p:cNvSpPr txBox="1"/>
          <p:nvPr/>
        </p:nvSpPr>
        <p:spPr>
          <a:xfrm>
            <a:off x="7866866" y="295662"/>
            <a:ext cx="3883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PROFILE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853412A-18A4-C512-F051-BFF6BBC7AF0D}"/>
              </a:ext>
            </a:extLst>
          </p:cNvPr>
          <p:cNvSpPr txBox="1"/>
          <p:nvPr/>
        </p:nvSpPr>
        <p:spPr>
          <a:xfrm>
            <a:off x="3978894" y="2215418"/>
            <a:ext cx="3624386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dirty="0">
                <a:solidFill>
                  <a:schemeClr val="bg1"/>
                </a:solidFill>
              </a:rPr>
              <a:t>J</a:t>
            </a:r>
            <a:r>
              <a:rPr kumimoji="1" lang="ja-JP" altLang="en-US" sz="2000" dirty="0">
                <a:solidFill>
                  <a:schemeClr val="bg1"/>
                </a:solidFill>
              </a:rPr>
              <a:t>検 情報活用試験 </a:t>
            </a:r>
            <a:r>
              <a:rPr kumimoji="1" lang="en-US" altLang="ja-JP" sz="2000" dirty="0">
                <a:solidFill>
                  <a:schemeClr val="bg1"/>
                </a:solidFill>
              </a:rPr>
              <a:t>1</a:t>
            </a:r>
            <a:r>
              <a:rPr kumimoji="1" lang="ja-JP" altLang="en-US" sz="2000" dirty="0">
                <a:solidFill>
                  <a:schemeClr val="bg1"/>
                </a:solidFill>
              </a:rPr>
              <a:t>級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000" dirty="0">
                <a:solidFill>
                  <a:schemeClr val="bg1"/>
                </a:solidFill>
              </a:rPr>
              <a:t>J</a:t>
            </a:r>
            <a:r>
              <a:rPr kumimoji="1" lang="ja-JP" altLang="en-US" sz="2000" dirty="0">
                <a:solidFill>
                  <a:schemeClr val="bg1"/>
                </a:solidFill>
              </a:rPr>
              <a:t>検 情報システム試験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dirty="0">
                <a:solidFill>
                  <a:schemeClr val="bg1"/>
                </a:solidFill>
              </a:rPr>
              <a:t>　　 プログラマ認定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dirty="0">
                <a:solidFill>
                  <a:schemeClr val="bg1"/>
                </a:solidFill>
              </a:rPr>
              <a:t>基本情報技術者</a:t>
            </a:r>
            <a:endParaRPr kumimoji="1" lang="en-US" altLang="ja-JP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dirty="0">
                <a:solidFill>
                  <a:schemeClr val="bg1"/>
                </a:solidFill>
              </a:rPr>
              <a:t>第二種電気工事士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936112DD-18D9-ECC6-6261-3CA4098BC63A}"/>
              </a:ext>
            </a:extLst>
          </p:cNvPr>
          <p:cNvSpPr/>
          <p:nvPr/>
        </p:nvSpPr>
        <p:spPr>
          <a:xfrm>
            <a:off x="2829286" y="2215418"/>
            <a:ext cx="955040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資格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D85AFE7-D036-3414-25B8-10F51D9399FA}"/>
              </a:ext>
            </a:extLst>
          </p:cNvPr>
          <p:cNvSpPr/>
          <p:nvPr/>
        </p:nvSpPr>
        <p:spPr>
          <a:xfrm>
            <a:off x="2829286" y="4940122"/>
            <a:ext cx="955040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スキル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733D97-4238-BCAA-FE90-E31406D0BB82}"/>
              </a:ext>
            </a:extLst>
          </p:cNvPr>
          <p:cNvSpPr txBox="1"/>
          <p:nvPr/>
        </p:nvSpPr>
        <p:spPr>
          <a:xfrm>
            <a:off x="3978894" y="4981767"/>
            <a:ext cx="360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C/C++</a:t>
            </a:r>
            <a:r>
              <a:rPr kumimoji="1" lang="ja-JP" altLang="en-US" dirty="0">
                <a:solidFill>
                  <a:schemeClr val="bg1"/>
                </a:solidFill>
              </a:rPr>
              <a:t>      </a:t>
            </a:r>
            <a:r>
              <a:rPr kumimoji="1" lang="en-US" altLang="ja-JP" dirty="0">
                <a:solidFill>
                  <a:schemeClr val="bg1"/>
                </a:solidFill>
              </a:rPr>
              <a:t>	</a:t>
            </a:r>
            <a:r>
              <a:rPr kumimoji="1" lang="ja-JP" altLang="en-US" dirty="0">
                <a:solidFill>
                  <a:schemeClr val="bg1"/>
                </a:solidFill>
              </a:rPr>
              <a:t>：３年目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C# (Unity) 	</a:t>
            </a:r>
            <a:r>
              <a:rPr kumimoji="1" lang="ja-JP" altLang="en-US" dirty="0">
                <a:solidFill>
                  <a:schemeClr val="bg1"/>
                </a:solidFill>
              </a:rPr>
              <a:t>：半年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UE</a:t>
            </a:r>
            <a:r>
              <a:rPr kumimoji="1" lang="ja-JP" altLang="en-US" dirty="0">
                <a:solidFill>
                  <a:schemeClr val="bg1"/>
                </a:solidFill>
              </a:rPr>
              <a:t>５</a:t>
            </a:r>
            <a:r>
              <a:rPr kumimoji="1" lang="en-US" altLang="ja-JP" dirty="0">
                <a:solidFill>
                  <a:schemeClr val="bg1"/>
                </a:solidFill>
              </a:rPr>
              <a:t>		</a:t>
            </a:r>
            <a:r>
              <a:rPr kumimoji="1" lang="ja-JP" altLang="en-US" dirty="0">
                <a:solidFill>
                  <a:schemeClr val="bg1"/>
                </a:solidFill>
              </a:rPr>
              <a:t>：２ヶ月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44B2DEA3-7381-74DF-0021-05B082191423}"/>
              </a:ext>
            </a:extLst>
          </p:cNvPr>
          <p:cNvSpPr/>
          <p:nvPr/>
        </p:nvSpPr>
        <p:spPr>
          <a:xfrm>
            <a:off x="6994831" y="2215417"/>
            <a:ext cx="1034393" cy="4154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自己</a:t>
            </a:r>
            <a:r>
              <a:rPr kumimoji="1" lang="en-US" altLang="ja-JP" dirty="0"/>
              <a:t>PR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9815C67-8D14-1B6F-8DF7-04905B70127D}"/>
              </a:ext>
            </a:extLst>
          </p:cNvPr>
          <p:cNvSpPr txBox="1"/>
          <p:nvPr/>
        </p:nvSpPr>
        <p:spPr>
          <a:xfrm>
            <a:off x="6994831" y="2730942"/>
            <a:ext cx="51971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制作においては、基盤理解を前提に実装を行い、処理の流れや</a:t>
            </a:r>
            <a:r>
              <a:rPr lang="ja-JP" altLang="en-US" dirty="0">
                <a:solidFill>
                  <a:srgbClr val="FFC000"/>
                </a:solidFill>
              </a:rPr>
              <a:t>役割が追いやすい構成</a:t>
            </a:r>
            <a:r>
              <a:rPr lang="ja-JP" altLang="en-US" dirty="0">
                <a:solidFill>
                  <a:schemeClr val="bg1"/>
                </a:solidFill>
              </a:rPr>
              <a:t>を意識しています。</a:t>
            </a:r>
            <a:endParaRPr lang="en-US" altLang="ja-JP" dirty="0">
              <a:solidFill>
                <a:schemeClr val="bg1"/>
              </a:solidFill>
            </a:endParaRPr>
          </a:p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テンポ制御を軸としたゲーム基盤を構築する際、</a:t>
            </a:r>
            <a:r>
              <a:rPr lang="en-US" altLang="ja-JP" dirty="0">
                <a:solidFill>
                  <a:schemeClr val="bg1"/>
                </a:solidFill>
              </a:rPr>
              <a:t>BPM</a:t>
            </a:r>
            <a:r>
              <a:rPr lang="ja-JP" altLang="en-US" dirty="0">
                <a:solidFill>
                  <a:schemeClr val="bg1"/>
                </a:solidFill>
              </a:rPr>
              <a:t>・拍・</a:t>
            </a:r>
            <a:r>
              <a:rPr lang="en-US" altLang="ja-JP" dirty="0">
                <a:solidFill>
                  <a:schemeClr val="bg1"/>
                </a:solidFill>
              </a:rPr>
              <a:t>Tick</a:t>
            </a:r>
            <a:r>
              <a:rPr lang="ja-JP" altLang="en-US" dirty="0">
                <a:solidFill>
                  <a:schemeClr val="bg1"/>
                </a:solidFill>
              </a:rPr>
              <a:t>といった時間管理の</a:t>
            </a:r>
            <a:r>
              <a:rPr lang="ja-JP" altLang="en-US" dirty="0">
                <a:solidFill>
                  <a:srgbClr val="FFC000"/>
                </a:solidFill>
              </a:rPr>
              <a:t>仕組みを整理</a:t>
            </a:r>
            <a:r>
              <a:rPr lang="ja-JP" altLang="en-US" dirty="0">
                <a:solidFill>
                  <a:schemeClr val="bg1"/>
                </a:solidFill>
              </a:rPr>
              <a:t>した上で実装を行い、</a:t>
            </a:r>
            <a:r>
              <a:rPr lang="ja-JP" altLang="en-US" dirty="0">
                <a:solidFill>
                  <a:srgbClr val="FFC000"/>
                </a:solidFill>
              </a:rPr>
              <a:t>作り続けやすい状態</a:t>
            </a:r>
            <a:r>
              <a:rPr lang="ja-JP" altLang="en-US" dirty="0">
                <a:solidFill>
                  <a:schemeClr val="bg1"/>
                </a:solidFill>
              </a:rPr>
              <a:t>を</a:t>
            </a:r>
            <a:r>
              <a:rPr lang="ja-JP" altLang="en-US" dirty="0">
                <a:solidFill>
                  <a:srgbClr val="FFC000"/>
                </a:solidFill>
              </a:rPr>
              <a:t>整える</a:t>
            </a:r>
            <a:r>
              <a:rPr lang="ja-JP" altLang="en-US" dirty="0">
                <a:solidFill>
                  <a:schemeClr val="bg1"/>
                </a:solidFill>
              </a:rPr>
              <a:t>ことを強みと考えています。</a:t>
            </a:r>
            <a:endParaRPr lang="en-US" altLang="ja-JP" dirty="0">
              <a:solidFill>
                <a:schemeClr val="bg1"/>
              </a:solidFill>
            </a:endParaRPr>
          </a:p>
          <a:p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今後も技術を単に取り入れるだけでなく、開発全体の見通しを持った設計を通じて、</a:t>
            </a:r>
            <a:r>
              <a:rPr lang="ja-JP" altLang="en-US" dirty="0">
                <a:solidFill>
                  <a:srgbClr val="FFC000"/>
                </a:solidFill>
              </a:rPr>
              <a:t>チームで扱いやすいプログラマ</a:t>
            </a:r>
            <a:r>
              <a:rPr lang="ja-JP" altLang="en-US" dirty="0">
                <a:solidFill>
                  <a:schemeClr val="bg1"/>
                </a:solidFill>
              </a:rPr>
              <a:t>を目指して成長していきたいです。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22" name="図 21" descr="テーブルで食事をしている人達&#10;&#10;AI 生成コンテンツは誤りを含む可能性があります。">
            <a:extLst>
              <a:ext uri="{FF2B5EF4-FFF2-40B4-BE49-F238E27FC236}">
                <a16:creationId xmlns:a16="http://schemas.microsoft.com/office/drawing/2014/main" id="{A83F0F48-F9DE-1217-0E51-6FA6CB23A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1" t="32304" r="26667" b="31814"/>
          <a:stretch>
            <a:fillRect/>
          </a:stretch>
        </p:blipFill>
        <p:spPr>
          <a:xfrm>
            <a:off x="169310" y="573399"/>
            <a:ext cx="2465408" cy="24607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3226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94759B3E-CD05-3D85-8A28-BC84A1821394}"/>
              </a:ext>
            </a:extLst>
          </p:cNvPr>
          <p:cNvSpPr/>
          <p:nvPr/>
        </p:nvSpPr>
        <p:spPr>
          <a:xfrm>
            <a:off x="320172" y="1461267"/>
            <a:ext cx="3692324" cy="755007"/>
          </a:xfrm>
          <a:prstGeom prst="snip1Rect">
            <a:avLst/>
          </a:prstGeom>
          <a:solidFill>
            <a:schemeClr val="tx1">
              <a:lumMod val="65000"/>
              <a:lumOff val="35000"/>
            </a:schemeClr>
          </a:solidFill>
          <a:ln w="539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棒人間の乱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F0DBFD-6FA2-3D74-1D3D-A330E4D1B261}"/>
              </a:ext>
            </a:extLst>
          </p:cNvPr>
          <p:cNvSpPr txBox="1"/>
          <p:nvPr/>
        </p:nvSpPr>
        <p:spPr>
          <a:xfrm>
            <a:off x="320172" y="260938"/>
            <a:ext cx="4969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CREATIVE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788FAE-611A-EE75-B03E-93D4734CF5E3}"/>
              </a:ext>
            </a:extLst>
          </p:cNvPr>
          <p:cNvSpPr txBox="1"/>
          <p:nvPr/>
        </p:nvSpPr>
        <p:spPr>
          <a:xfrm>
            <a:off x="5185458" y="568714"/>
            <a:ext cx="5578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一年次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5618E7E-77AB-7ECA-8C65-4928859F2ABC}"/>
              </a:ext>
            </a:extLst>
          </p:cNvPr>
          <p:cNvSpPr/>
          <p:nvPr/>
        </p:nvSpPr>
        <p:spPr>
          <a:xfrm>
            <a:off x="2415191" y="2534293"/>
            <a:ext cx="1311857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ジャンル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268D52CE-6876-5054-215E-2B7163982DB9}"/>
              </a:ext>
            </a:extLst>
          </p:cNvPr>
          <p:cNvSpPr/>
          <p:nvPr/>
        </p:nvSpPr>
        <p:spPr>
          <a:xfrm>
            <a:off x="582413" y="2534293"/>
            <a:ext cx="1311858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制作環境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F86146B-C867-B7FA-DFF8-F51915431894}"/>
              </a:ext>
            </a:extLst>
          </p:cNvPr>
          <p:cNvSpPr txBox="1"/>
          <p:nvPr/>
        </p:nvSpPr>
        <p:spPr>
          <a:xfrm>
            <a:off x="2500192" y="3231937"/>
            <a:ext cx="213739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ランゲーム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58EB004-A548-EA90-E597-EC8FA52B6043}"/>
              </a:ext>
            </a:extLst>
          </p:cNvPr>
          <p:cNvSpPr txBox="1"/>
          <p:nvPr/>
        </p:nvSpPr>
        <p:spPr>
          <a:xfrm>
            <a:off x="582412" y="3104634"/>
            <a:ext cx="183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C/C++</a:t>
            </a: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Win32Console</a:t>
            </a:r>
            <a:endParaRPr kumimoji="1" lang="ja-JP" altLang="en-US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0" name="図 19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7B2E51A-770C-1234-EC24-6F2A232E2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3" r="36535"/>
          <a:stretch>
            <a:fillRect/>
          </a:stretch>
        </p:blipFill>
        <p:spPr>
          <a:xfrm rot="173544">
            <a:off x="6414584" y="3547020"/>
            <a:ext cx="5241674" cy="2873789"/>
          </a:xfrm>
          <a:prstGeom prst="rec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図 2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DA29A163-81BF-E53E-9A85-BEAF4B0E7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1"/>
          <a:stretch>
            <a:fillRect/>
          </a:stretch>
        </p:blipFill>
        <p:spPr>
          <a:xfrm rot="21435810">
            <a:off x="5321884" y="1473812"/>
            <a:ext cx="5241674" cy="2951913"/>
          </a:xfrm>
          <a:prstGeom prst="rec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C1072326-3640-29BE-3B7D-7ACF4D152F65}"/>
              </a:ext>
            </a:extLst>
          </p:cNvPr>
          <p:cNvSpPr/>
          <p:nvPr/>
        </p:nvSpPr>
        <p:spPr>
          <a:xfrm>
            <a:off x="582414" y="3905830"/>
            <a:ext cx="3144634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アピールポイント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CAAABC-7082-5A70-C08B-D9BE04BE1314}"/>
              </a:ext>
            </a:extLst>
          </p:cNvPr>
          <p:cNvSpPr txBox="1"/>
          <p:nvPr/>
        </p:nvSpPr>
        <p:spPr>
          <a:xfrm>
            <a:off x="582412" y="4549168"/>
            <a:ext cx="3255297" cy="2002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023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E8024-528D-5A52-AAC6-32963A396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DBC4B5AB-BF05-047B-96E0-8D9CBDDEC560}"/>
              </a:ext>
            </a:extLst>
          </p:cNvPr>
          <p:cNvSpPr/>
          <p:nvPr/>
        </p:nvSpPr>
        <p:spPr>
          <a:xfrm>
            <a:off x="320172" y="1461267"/>
            <a:ext cx="3692324" cy="755007"/>
          </a:xfrm>
          <a:prstGeom prst="snip1Rect">
            <a:avLst/>
          </a:prstGeom>
          <a:solidFill>
            <a:schemeClr val="tx1">
              <a:lumMod val="65000"/>
              <a:lumOff val="35000"/>
            </a:schemeClr>
          </a:solidFill>
          <a:ln w="539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棒人間の</a:t>
            </a:r>
            <a:r>
              <a:rPr kumimoji="1" lang="en-US" altLang="ja-JP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DAN</a:t>
            </a:r>
            <a:endParaRPr kumimoji="1" lang="ja-JP" alt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1721BA1-212C-4B9A-C000-1B14725E0EDE}"/>
              </a:ext>
            </a:extLst>
          </p:cNvPr>
          <p:cNvSpPr txBox="1"/>
          <p:nvPr/>
        </p:nvSpPr>
        <p:spPr>
          <a:xfrm>
            <a:off x="320172" y="260938"/>
            <a:ext cx="4969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CREATIVE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D5647EF-E4D5-56E1-78C1-9C89A1D3D9FF}"/>
              </a:ext>
            </a:extLst>
          </p:cNvPr>
          <p:cNvSpPr txBox="1"/>
          <p:nvPr/>
        </p:nvSpPr>
        <p:spPr>
          <a:xfrm>
            <a:off x="5185458" y="568714"/>
            <a:ext cx="5578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二年次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D6338F3-1189-4146-CDFA-7A4638C4E9E3}"/>
              </a:ext>
            </a:extLst>
          </p:cNvPr>
          <p:cNvSpPr/>
          <p:nvPr/>
        </p:nvSpPr>
        <p:spPr>
          <a:xfrm>
            <a:off x="2415191" y="2534293"/>
            <a:ext cx="1311857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ジャンル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44A9107-E44A-E334-E98F-223F933CB785}"/>
              </a:ext>
            </a:extLst>
          </p:cNvPr>
          <p:cNvSpPr/>
          <p:nvPr/>
        </p:nvSpPr>
        <p:spPr>
          <a:xfrm>
            <a:off x="582413" y="2534293"/>
            <a:ext cx="1311858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制作環境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1B35CA8-F8F2-02EB-760B-4038D116384A}"/>
              </a:ext>
            </a:extLst>
          </p:cNvPr>
          <p:cNvSpPr txBox="1"/>
          <p:nvPr/>
        </p:nvSpPr>
        <p:spPr>
          <a:xfrm>
            <a:off x="2500192" y="3231937"/>
            <a:ext cx="213739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ランゲーム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66EFD6-4A28-D20E-529A-AE39C41A4C2B}"/>
              </a:ext>
            </a:extLst>
          </p:cNvPr>
          <p:cNvSpPr txBox="1"/>
          <p:nvPr/>
        </p:nvSpPr>
        <p:spPr>
          <a:xfrm>
            <a:off x="582412" y="3104634"/>
            <a:ext cx="183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C/C++</a:t>
            </a: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Win32Console</a:t>
            </a:r>
            <a:endParaRPr kumimoji="1" lang="ja-JP" altLang="en-US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0" name="図 19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13176FD1-DBC3-56BA-EEA2-24D5DB6A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3" r="36535"/>
          <a:stretch>
            <a:fillRect/>
          </a:stretch>
        </p:blipFill>
        <p:spPr>
          <a:xfrm>
            <a:off x="6237602" y="3509840"/>
            <a:ext cx="5241674" cy="2873789"/>
          </a:xfrm>
          <a:prstGeom prst="rec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879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B2941-3CAA-E753-167E-1F01BC915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E3E01C43-8A25-18BD-F6B1-D06B9DBE6D68}"/>
              </a:ext>
            </a:extLst>
          </p:cNvPr>
          <p:cNvSpPr/>
          <p:nvPr/>
        </p:nvSpPr>
        <p:spPr>
          <a:xfrm>
            <a:off x="320172" y="1461267"/>
            <a:ext cx="3692324" cy="755007"/>
          </a:xfrm>
          <a:prstGeom prst="snip1Rect">
            <a:avLst/>
          </a:prstGeom>
          <a:solidFill>
            <a:schemeClr val="tx1">
              <a:lumMod val="65000"/>
              <a:lumOff val="35000"/>
            </a:schemeClr>
          </a:solidFill>
          <a:ln w="539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棒人間の乱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B84ABC-142F-279C-38D2-02351C9ED9D8}"/>
              </a:ext>
            </a:extLst>
          </p:cNvPr>
          <p:cNvSpPr txBox="1"/>
          <p:nvPr/>
        </p:nvSpPr>
        <p:spPr>
          <a:xfrm>
            <a:off x="320172" y="260938"/>
            <a:ext cx="4969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CREATIVE</a:t>
            </a:r>
            <a:endParaRPr kumimoji="1" lang="ja-JP" altLang="en-US" sz="12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815C8C-4F37-3351-688A-B0F5448087BB}"/>
              </a:ext>
            </a:extLst>
          </p:cNvPr>
          <p:cNvSpPr txBox="1"/>
          <p:nvPr/>
        </p:nvSpPr>
        <p:spPr>
          <a:xfrm>
            <a:off x="5185458" y="568714"/>
            <a:ext cx="5578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一年次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C5B5360-D409-7825-EFE9-2A5467A3220E}"/>
              </a:ext>
            </a:extLst>
          </p:cNvPr>
          <p:cNvSpPr/>
          <p:nvPr/>
        </p:nvSpPr>
        <p:spPr>
          <a:xfrm>
            <a:off x="2415191" y="2534293"/>
            <a:ext cx="1311857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ジャンル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EE46AAF-3668-2108-0FFE-D355A0F8383F}"/>
              </a:ext>
            </a:extLst>
          </p:cNvPr>
          <p:cNvSpPr/>
          <p:nvPr/>
        </p:nvSpPr>
        <p:spPr>
          <a:xfrm>
            <a:off x="582413" y="2534293"/>
            <a:ext cx="1311858" cy="4154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制作環境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0B5B69-8A2C-AFE1-2370-46E83DB3E764}"/>
              </a:ext>
            </a:extLst>
          </p:cNvPr>
          <p:cNvSpPr txBox="1"/>
          <p:nvPr/>
        </p:nvSpPr>
        <p:spPr>
          <a:xfrm>
            <a:off x="2500192" y="3231937"/>
            <a:ext cx="2137398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ランゲーム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C22325-07EB-DBDD-7EE0-513498D1C673}"/>
              </a:ext>
            </a:extLst>
          </p:cNvPr>
          <p:cNvSpPr txBox="1"/>
          <p:nvPr/>
        </p:nvSpPr>
        <p:spPr>
          <a:xfrm>
            <a:off x="582412" y="3104634"/>
            <a:ext cx="183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C/C++</a:t>
            </a:r>
          </a:p>
          <a:p>
            <a:r>
              <a:rPr kumimoji="1" lang="en-US" altLang="ja-JP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Win32Console</a:t>
            </a:r>
            <a:endParaRPr kumimoji="1" lang="ja-JP" altLang="en-US" dirty="0">
              <a:solidFill>
                <a:schemeClr val="bg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0" name="図 19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5FAF64E6-7386-4FF5-6007-19E7052A3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3" r="36535"/>
          <a:stretch>
            <a:fillRect/>
          </a:stretch>
        </p:blipFill>
        <p:spPr>
          <a:xfrm rot="173544">
            <a:off x="5775486" y="3362356"/>
            <a:ext cx="5241674" cy="2873789"/>
          </a:xfrm>
          <a:prstGeom prst="rec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57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E32A1-4EF2-1A6D-7195-502C188B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4912C2-5A50-381F-145E-84C6F81EC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59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6E6122-6C52-3E26-0975-D474844F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FA57CD-B6A7-7370-6BA7-CF3545E2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30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FDAE9-12BD-5E4A-8038-19D91B93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FC3F1B-F2D3-DEE5-E29B-21858093A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42809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756</TotalTime>
  <Words>215</Words>
  <Application>Microsoft Office PowerPoint</Application>
  <PresentationFormat>ワイド画面</PresentationFormat>
  <Paragraphs>48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HGP創英角ｺﾞｼｯｸUB</vt:lpstr>
      <vt:lpstr>游ゴシック</vt:lpstr>
      <vt:lpstr>ADLaM Display</vt:lpstr>
      <vt:lpstr>Arial</vt:lpstr>
      <vt:lpstr>Calisto MT</vt:lpstr>
      <vt:lpstr>ChronicleVTI</vt:lpstr>
      <vt:lpstr>PORTFORIO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OHAT13B52924 西口煌大</dc:creator>
  <cp:lastModifiedBy>OHAT13B52924 西口煌大</cp:lastModifiedBy>
  <cp:revision>2</cp:revision>
  <dcterms:created xsi:type="dcterms:W3CDTF">2026-01-27T03:11:37Z</dcterms:created>
  <dcterms:modified xsi:type="dcterms:W3CDTF">2026-01-27T16:40:26Z</dcterms:modified>
</cp:coreProperties>
</file>